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9"/>
  </p:notesMasterIdLst>
  <p:sldIdLst>
    <p:sldId id="300" r:id="rId6"/>
    <p:sldId id="323" r:id="rId7"/>
    <p:sldId id="364" r:id="rId8"/>
    <p:sldId id="330" r:id="rId9"/>
    <p:sldId id="365" r:id="rId10"/>
    <p:sldId id="359" r:id="rId11"/>
    <p:sldId id="371" r:id="rId12"/>
    <p:sldId id="368" r:id="rId13"/>
    <p:sldId id="370" r:id="rId14"/>
    <p:sldId id="366" r:id="rId15"/>
    <p:sldId id="369" r:id="rId16"/>
    <p:sldId id="363" r:id="rId17"/>
    <p:sldId id="3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DBAC3-60A1-4913-A600-E1113DEB827D}" v="37" dt="2018-05-10T17:30:28.024"/>
    <p1510:client id="{5F159153-6972-4091-9728-9592CD7B1E22}" v="1" dt="2018-06-29T19:57:36.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9776" autoAdjust="0"/>
  </p:normalViewPr>
  <p:slideViewPr>
    <p:cSldViewPr snapToGrid="0">
      <p:cViewPr>
        <p:scale>
          <a:sx n="109" d="100"/>
          <a:sy n="109" d="100"/>
        </p:scale>
        <p:origin x="182"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42492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93312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Mastering the Whiteboard</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EEF61B-F80F-4432-B80D-0C1DC5307CA5}"/>
              </a:ext>
            </a:extLst>
          </p:cNvPr>
          <p:cNvSpPr>
            <a:spLocks noGrp="1"/>
          </p:cNvSpPr>
          <p:nvPr>
            <p:ph type="body" sz="quarter" idx="10"/>
          </p:nvPr>
        </p:nvSpPr>
        <p:spPr>
          <a:xfrm>
            <a:off x="269239" y="1189177"/>
            <a:ext cx="5573491" cy="4939365"/>
          </a:xfrm>
        </p:spPr>
        <p:txBody>
          <a:bodyPr/>
          <a:lstStyle/>
          <a:p>
            <a:r>
              <a:rPr lang="en-US" dirty="0">
                <a:solidFill>
                  <a:schemeClr val="tx1"/>
                </a:solidFill>
              </a:rPr>
              <a:t>Icons used within the Visual Studio user interface</a:t>
            </a:r>
            <a:br>
              <a:rPr lang="en-US" dirty="0">
                <a:solidFill>
                  <a:schemeClr val="tx1"/>
                </a:solidFill>
              </a:rPr>
            </a:br>
            <a:endParaRPr lang="en-US" dirty="0">
              <a:solidFill>
                <a:schemeClr val="tx1"/>
              </a:solidFill>
            </a:endParaRPr>
          </a:p>
          <a:p>
            <a:r>
              <a:rPr lang="en-US" dirty="0">
                <a:solidFill>
                  <a:schemeClr val="tx1"/>
                </a:solidFill>
              </a:rPr>
              <a:t>Formats:</a:t>
            </a:r>
          </a:p>
          <a:p>
            <a:pPr lvl="1"/>
            <a:r>
              <a:rPr lang="en-US" dirty="0">
                <a:solidFill>
                  <a:schemeClr val="tx1"/>
                </a:solidFill>
              </a:rPr>
              <a:t>PNG</a:t>
            </a:r>
          </a:p>
          <a:p>
            <a:pPr lvl="1"/>
            <a:r>
              <a:rPr lang="en-US" dirty="0">
                <a:solidFill>
                  <a:schemeClr val="tx1"/>
                </a:solidFill>
              </a:rPr>
              <a:t>SVG</a:t>
            </a:r>
          </a:p>
          <a:p>
            <a:pPr lvl="1"/>
            <a:r>
              <a:rPr lang="en-US" dirty="0">
                <a:solidFill>
                  <a:schemeClr val="tx1"/>
                </a:solidFill>
              </a:rPr>
              <a:t>XAML</a:t>
            </a:r>
            <a:br>
              <a:rPr lang="en-US" dirty="0">
                <a:solidFill>
                  <a:schemeClr val="tx1"/>
                </a:solidFill>
              </a:rPr>
            </a:br>
            <a:endParaRPr lang="en-US" dirty="0">
              <a:solidFill>
                <a:schemeClr val="tx1"/>
              </a:solidFill>
            </a:endParaRPr>
          </a:p>
          <a:p>
            <a:pPr lvl="1"/>
            <a:endParaRPr lang="en-US" dirty="0">
              <a:solidFill>
                <a:schemeClr val="tx1"/>
              </a:solidFill>
            </a:endParaRPr>
          </a:p>
        </p:txBody>
      </p:sp>
      <p:sp>
        <p:nvSpPr>
          <p:cNvPr id="2" name="Title 1">
            <a:extLst>
              <a:ext uri="{FF2B5EF4-FFF2-40B4-BE49-F238E27FC236}">
                <a16:creationId xmlns:a16="http://schemas.microsoft.com/office/drawing/2014/main" id="{B1311F99-9681-4F51-B347-A44A1DD33A05}"/>
              </a:ext>
            </a:extLst>
          </p:cNvPr>
          <p:cNvSpPr>
            <a:spLocks noGrp="1"/>
          </p:cNvSpPr>
          <p:nvPr>
            <p:ph type="title"/>
          </p:nvPr>
        </p:nvSpPr>
        <p:spPr/>
        <p:txBody>
          <a:bodyPr/>
          <a:lstStyle/>
          <a:p>
            <a:r>
              <a:rPr lang="en-US" dirty="0"/>
              <a:t>Visual Studio icons</a:t>
            </a:r>
          </a:p>
        </p:txBody>
      </p:sp>
      <p:pic>
        <p:nvPicPr>
          <p:cNvPr id="4" name="Picture 3">
            <a:extLst>
              <a:ext uri="{FF2B5EF4-FFF2-40B4-BE49-F238E27FC236}">
                <a16:creationId xmlns:a16="http://schemas.microsoft.com/office/drawing/2014/main" id="{B604266F-4834-4876-9B0C-729793CA81E2}"/>
              </a:ext>
            </a:extLst>
          </p:cNvPr>
          <p:cNvPicPr>
            <a:picLocks noChangeAspect="1"/>
          </p:cNvPicPr>
          <p:nvPr/>
        </p:nvPicPr>
        <p:blipFill>
          <a:blip r:embed="rId2"/>
          <a:stretch>
            <a:fillRect/>
          </a:stretch>
        </p:blipFill>
        <p:spPr>
          <a:xfrm>
            <a:off x="5842731" y="1284157"/>
            <a:ext cx="5562738" cy="4859311"/>
          </a:xfrm>
          <a:prstGeom prst="rect">
            <a:avLst/>
          </a:prstGeom>
        </p:spPr>
      </p:pic>
      <p:sp>
        <p:nvSpPr>
          <p:cNvPr id="5" name="Rectangle 4">
            <a:extLst>
              <a:ext uri="{FF2B5EF4-FFF2-40B4-BE49-F238E27FC236}">
                <a16:creationId xmlns:a16="http://schemas.microsoft.com/office/drawing/2014/main" id="{4B3A3DB1-F26B-461D-91C8-FE79BE1FFDDA}"/>
              </a:ext>
            </a:extLst>
          </p:cNvPr>
          <p:cNvSpPr/>
          <p:nvPr/>
        </p:nvSpPr>
        <p:spPr>
          <a:xfrm>
            <a:off x="4721902" y="6238448"/>
            <a:ext cx="7005403" cy="369332"/>
          </a:xfrm>
          <a:prstGeom prst="rect">
            <a:avLst/>
          </a:prstGeom>
        </p:spPr>
        <p:txBody>
          <a:bodyPr wrap="square">
            <a:spAutoFit/>
          </a:bodyPr>
          <a:lstStyle/>
          <a:p>
            <a:r>
              <a:rPr lang="en-US" dirty="0"/>
              <a:t>https://www.microsoft.com/en-us/download/details.aspx?id=35825 </a:t>
            </a:r>
          </a:p>
        </p:txBody>
      </p:sp>
      <p:pic>
        <p:nvPicPr>
          <p:cNvPr id="7" name="Graphic 6">
            <a:extLst>
              <a:ext uri="{FF2B5EF4-FFF2-40B4-BE49-F238E27FC236}">
                <a16:creationId xmlns:a16="http://schemas.microsoft.com/office/drawing/2014/main" id="{0A647914-781B-4F5D-8B63-0B37F92F68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0502" y="3324069"/>
            <a:ext cx="2415957" cy="2415957"/>
          </a:xfrm>
          <a:prstGeom prst="rect">
            <a:avLst/>
          </a:prstGeom>
        </p:spPr>
      </p:pic>
      <p:cxnSp>
        <p:nvCxnSpPr>
          <p:cNvPr id="9" name="Connector: Elbow 8">
            <a:extLst>
              <a:ext uri="{FF2B5EF4-FFF2-40B4-BE49-F238E27FC236}">
                <a16:creationId xmlns:a16="http://schemas.microsoft.com/office/drawing/2014/main" id="{A7296A8E-A86B-4F12-94D3-F43D0E71476A}"/>
              </a:ext>
            </a:extLst>
          </p:cNvPr>
          <p:cNvCxnSpPr>
            <a:cxnSpLocks/>
            <a:stCxn id="7" idx="3"/>
            <a:endCxn id="11" idx="1"/>
          </p:cNvCxnSpPr>
          <p:nvPr/>
        </p:nvCxnSpPr>
        <p:spPr>
          <a:xfrm>
            <a:off x="5396459" y="4532048"/>
            <a:ext cx="446271" cy="10087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EB3A1A-C98A-4588-B2A0-AE6AE8613EDF}"/>
              </a:ext>
            </a:extLst>
          </p:cNvPr>
          <p:cNvSpPr/>
          <p:nvPr/>
        </p:nvSpPr>
        <p:spPr bwMode="auto">
          <a:xfrm>
            <a:off x="5842730" y="5341495"/>
            <a:ext cx="5562739" cy="39853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3341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5BA93-65E6-4219-B871-3B8A111D561B}"/>
              </a:ext>
            </a:extLst>
          </p:cNvPr>
          <p:cNvSpPr>
            <a:spLocks noGrp="1"/>
          </p:cNvSpPr>
          <p:nvPr>
            <p:ph type="title"/>
          </p:nvPr>
        </p:nvSpPr>
        <p:spPr/>
        <p:txBody>
          <a:bodyPr/>
          <a:lstStyle/>
          <a:p>
            <a:r>
              <a:rPr lang="en-US" dirty="0"/>
              <a:t>Icons and logos from other companies</a:t>
            </a:r>
          </a:p>
        </p:txBody>
      </p:sp>
      <p:pic>
        <p:nvPicPr>
          <p:cNvPr id="4" name="Picture 3">
            <a:extLst>
              <a:ext uri="{FF2B5EF4-FFF2-40B4-BE49-F238E27FC236}">
                <a16:creationId xmlns:a16="http://schemas.microsoft.com/office/drawing/2014/main" id="{A1C46C61-6FFF-438C-B77B-CCF38A658219}"/>
              </a:ext>
            </a:extLst>
          </p:cNvPr>
          <p:cNvPicPr>
            <a:picLocks noChangeAspect="1"/>
          </p:cNvPicPr>
          <p:nvPr/>
        </p:nvPicPr>
        <p:blipFill>
          <a:blip r:embed="rId2"/>
          <a:stretch>
            <a:fillRect/>
          </a:stretch>
        </p:blipFill>
        <p:spPr>
          <a:xfrm>
            <a:off x="439710" y="1324145"/>
            <a:ext cx="7040381" cy="4129684"/>
          </a:xfrm>
          <a:prstGeom prst="rect">
            <a:avLst/>
          </a:prstGeom>
        </p:spPr>
      </p:pic>
      <p:sp>
        <p:nvSpPr>
          <p:cNvPr id="5" name="Rectangle 4">
            <a:extLst>
              <a:ext uri="{FF2B5EF4-FFF2-40B4-BE49-F238E27FC236}">
                <a16:creationId xmlns:a16="http://schemas.microsoft.com/office/drawing/2014/main" id="{F8BD49EB-6C74-4444-BC69-05693F96CE30}"/>
              </a:ext>
            </a:extLst>
          </p:cNvPr>
          <p:cNvSpPr/>
          <p:nvPr/>
        </p:nvSpPr>
        <p:spPr>
          <a:xfrm>
            <a:off x="439711" y="5437895"/>
            <a:ext cx="3152786" cy="369332"/>
          </a:xfrm>
          <a:prstGeom prst="rect">
            <a:avLst/>
          </a:prstGeom>
        </p:spPr>
        <p:txBody>
          <a:bodyPr wrap="none">
            <a:spAutoFit/>
          </a:bodyPr>
          <a:lstStyle/>
          <a:p>
            <a:r>
              <a:rPr lang="en-US" b="1" dirty="0"/>
              <a:t>https://worldvectorlogo.com/ </a:t>
            </a:r>
          </a:p>
        </p:txBody>
      </p:sp>
      <p:sp>
        <p:nvSpPr>
          <p:cNvPr id="6" name="TextBox 5">
            <a:extLst>
              <a:ext uri="{FF2B5EF4-FFF2-40B4-BE49-F238E27FC236}">
                <a16:creationId xmlns:a16="http://schemas.microsoft.com/office/drawing/2014/main" id="{E55B97D0-F269-4CF8-85EF-5A8A74D8892E}"/>
              </a:ext>
            </a:extLst>
          </p:cNvPr>
          <p:cNvSpPr txBox="1"/>
          <p:nvPr/>
        </p:nvSpPr>
        <p:spPr>
          <a:xfrm>
            <a:off x="7545049" y="3789604"/>
            <a:ext cx="2553325" cy="2200602"/>
          </a:xfrm>
          <a:prstGeom prst="rect">
            <a:avLst/>
          </a:prstGeom>
          <a:noFill/>
        </p:spPr>
        <p:txBody>
          <a:bodyPr wrap="square" lIns="182880" tIns="146304" rIns="182880" bIns="146304" rtlCol="0">
            <a:spAutoFit/>
          </a:bodyPr>
          <a:lstStyle/>
          <a:p>
            <a:pPr>
              <a:lnSpc>
                <a:spcPct val="90000"/>
              </a:lnSpc>
              <a:spcAft>
                <a:spcPts val="600"/>
              </a:spcAft>
            </a:pPr>
            <a:r>
              <a:rPr lang="en-US" dirty="0"/>
              <a:t>NOTE: You are responsible for knowing the copyright and redistribution rules for these resources.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9B5C4B86-5774-443A-896E-15500AB30FD3}"/>
              </a:ext>
            </a:extLst>
          </p:cNvPr>
          <p:cNvSpPr/>
          <p:nvPr/>
        </p:nvSpPr>
        <p:spPr bwMode="auto">
          <a:xfrm>
            <a:off x="5931108" y="2178570"/>
            <a:ext cx="1484026" cy="559633"/>
          </a:xfrm>
          <a:prstGeom prst="rect">
            <a:avLst/>
          </a:prstGeom>
          <a:solidFill>
            <a:srgbClr val="EBEE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323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some inspiration?</a:t>
            </a:r>
          </a:p>
        </p:txBody>
      </p:sp>
      <p:sp>
        <p:nvSpPr>
          <p:cNvPr id="11" name="TextBox 10"/>
          <p:cNvSpPr txBox="1"/>
          <p:nvPr/>
        </p:nvSpPr>
        <p:spPr>
          <a:xfrm>
            <a:off x="269239" y="1299687"/>
            <a:ext cx="3944305" cy="3096232"/>
          </a:xfrm>
          <a:prstGeom prst="rect">
            <a:avLst/>
          </a:prstGeom>
          <a:noFill/>
        </p:spPr>
        <p:txBody>
          <a:bodyPr wrap="square" lIns="182880" tIns="146304" rIns="182880" bIns="146304" rtlCol="0">
            <a:spAutoFit/>
          </a:bodyPr>
          <a:lstStyle/>
          <a:p>
            <a:pPr>
              <a:lnSpc>
                <a:spcPct val="90000"/>
              </a:lnSpc>
              <a:spcAft>
                <a:spcPts val="600"/>
              </a:spcAft>
            </a:pPr>
            <a:r>
              <a:rPr lang="en-US" dirty="0">
                <a:solidFill>
                  <a:prstClr val="white"/>
                </a:solidFill>
                <a:latin typeface="Segoe UI Light"/>
              </a:rPr>
              <a:t>Want a sample solution architecture diagram you can use to inspire your diagramming?</a:t>
            </a:r>
          </a:p>
          <a:p>
            <a:pPr>
              <a:lnSpc>
                <a:spcPct val="90000"/>
              </a:lnSpc>
              <a:spcAft>
                <a:spcPts val="600"/>
              </a:spcAft>
            </a:pPr>
            <a:endParaRPr lang="en-US" dirty="0">
              <a:solidFill>
                <a:prstClr val="white"/>
              </a:solidFill>
              <a:latin typeface="Segoe UI Light"/>
            </a:endParaRPr>
          </a:p>
          <a:p>
            <a:pPr>
              <a:lnSpc>
                <a:spcPct val="90000"/>
              </a:lnSpc>
              <a:spcAft>
                <a:spcPts val="600"/>
              </a:spcAft>
            </a:pPr>
            <a:r>
              <a:rPr lang="en-US" dirty="0">
                <a:solidFill>
                  <a:prstClr val="white"/>
                </a:solidFill>
                <a:latin typeface="Segoe UI Light"/>
              </a:rPr>
              <a:t>Start with one of the many solution architectures available from the </a:t>
            </a:r>
            <a:r>
              <a:rPr lang="en-US" b="1" dirty="0">
                <a:solidFill>
                  <a:prstClr val="white"/>
                </a:solidFill>
                <a:latin typeface="Segoe UI Light"/>
              </a:rPr>
              <a:t>Azure Solution Architectures </a:t>
            </a:r>
            <a:r>
              <a:rPr lang="en-US" dirty="0">
                <a:solidFill>
                  <a:prstClr val="white"/>
                </a:solidFill>
                <a:latin typeface="Segoe UI Light"/>
              </a:rPr>
              <a:t>site.</a:t>
            </a:r>
          </a:p>
          <a:p>
            <a:pPr>
              <a:lnSpc>
                <a:spcPct val="90000"/>
              </a:lnSpc>
              <a:spcAft>
                <a:spcPts val="600"/>
              </a:spcAft>
            </a:pPr>
            <a:endParaRPr lang="en-US" dirty="0">
              <a:solidFill>
                <a:prstClr val="white"/>
              </a:solidFill>
              <a:latin typeface="Segoe UI Light"/>
            </a:endParaRPr>
          </a:p>
          <a:p>
            <a:pPr>
              <a:lnSpc>
                <a:spcPct val="90000"/>
              </a:lnSpc>
              <a:spcAft>
                <a:spcPts val="600"/>
              </a:spcAft>
            </a:pPr>
            <a:br>
              <a:rPr lang="en-US" dirty="0">
                <a:solidFill>
                  <a:prstClr val="white"/>
                </a:solidFill>
                <a:latin typeface="Segoe UI Light"/>
              </a:rPr>
            </a:br>
            <a:endParaRPr lang="en-US" dirty="0">
              <a:solidFill>
                <a:prstClr val="white"/>
              </a:solidFill>
              <a:latin typeface="Segoe UI Light"/>
            </a:endParaRPr>
          </a:p>
        </p:txBody>
      </p:sp>
      <p:sp>
        <p:nvSpPr>
          <p:cNvPr id="4" name="Rectangle 3"/>
          <p:cNvSpPr/>
          <p:nvPr/>
        </p:nvSpPr>
        <p:spPr>
          <a:xfrm>
            <a:off x="6143664" y="5831242"/>
            <a:ext cx="5683607" cy="341632"/>
          </a:xfrm>
          <a:prstGeom prst="rect">
            <a:avLst/>
          </a:prstGeom>
        </p:spPr>
        <p:txBody>
          <a:bodyPr wrap="none">
            <a:spAutoFit/>
          </a:bodyPr>
          <a:lstStyle/>
          <a:p>
            <a:pPr>
              <a:lnSpc>
                <a:spcPct val="90000"/>
              </a:lnSpc>
              <a:spcAft>
                <a:spcPts val="600"/>
              </a:spcAft>
            </a:pPr>
            <a:r>
              <a:rPr lang="en-US" dirty="0">
                <a:solidFill>
                  <a:prstClr val="white"/>
                </a:solidFill>
                <a:latin typeface="Segoe UI Light"/>
              </a:rPr>
              <a:t>https://</a:t>
            </a:r>
            <a:r>
              <a:rPr lang="en-US" dirty="0" err="1">
                <a:solidFill>
                  <a:prstClr val="white"/>
                </a:solidFill>
                <a:latin typeface="Segoe UI Light"/>
              </a:rPr>
              <a:t>azure.microsoft.com</a:t>
            </a:r>
            <a:r>
              <a:rPr lang="en-US" dirty="0">
                <a:solidFill>
                  <a:prstClr val="white"/>
                </a:solidFill>
                <a:latin typeface="Segoe UI Light"/>
              </a:rPr>
              <a:t>/</a:t>
            </a:r>
            <a:r>
              <a:rPr lang="en-US" dirty="0" err="1">
                <a:solidFill>
                  <a:prstClr val="white"/>
                </a:solidFill>
                <a:latin typeface="Segoe UI Light"/>
              </a:rPr>
              <a:t>en</a:t>
            </a:r>
            <a:r>
              <a:rPr lang="en-US" dirty="0">
                <a:solidFill>
                  <a:prstClr val="white"/>
                </a:solidFill>
                <a:latin typeface="Segoe UI Light"/>
              </a:rPr>
              <a:t>-us/solutions/architecture/</a:t>
            </a:r>
          </a:p>
        </p:txBody>
      </p:sp>
      <p:pic>
        <p:nvPicPr>
          <p:cNvPr id="6" name="Picture 5">
            <a:extLst>
              <a:ext uri="{FF2B5EF4-FFF2-40B4-BE49-F238E27FC236}">
                <a16:creationId xmlns:a16="http://schemas.microsoft.com/office/drawing/2014/main" id="{03697D54-4B5C-46AA-92C8-27134D7EB412}"/>
              </a:ext>
            </a:extLst>
          </p:cNvPr>
          <p:cNvPicPr>
            <a:picLocks noChangeAspect="1"/>
          </p:cNvPicPr>
          <p:nvPr/>
        </p:nvPicPr>
        <p:blipFill>
          <a:blip r:embed="rId3"/>
          <a:stretch>
            <a:fillRect/>
          </a:stretch>
        </p:blipFill>
        <p:spPr>
          <a:xfrm>
            <a:off x="4213544" y="1335386"/>
            <a:ext cx="7493804" cy="4434590"/>
          </a:xfrm>
          <a:prstGeom prst="rect">
            <a:avLst/>
          </a:prstGeom>
        </p:spPr>
      </p:pic>
    </p:spTree>
    <p:extLst>
      <p:ext uri="{BB962C8B-B14F-4D97-AF65-F5344CB8AC3E}">
        <p14:creationId xmlns:p14="http://schemas.microsoft.com/office/powerpoint/2010/main" val="9362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47A0F-095C-4A97-A973-43312913AD0B}"/>
              </a:ext>
            </a:extLst>
          </p:cNvPr>
          <p:cNvSpPr>
            <a:spLocks noGrp="1"/>
          </p:cNvSpPr>
          <p:nvPr>
            <p:ph type="title"/>
          </p:nvPr>
        </p:nvSpPr>
        <p:spPr>
          <a:xfrm>
            <a:off x="269240" y="307254"/>
            <a:ext cx="6406982" cy="6243491"/>
          </a:xfrm>
        </p:spPr>
        <p:txBody>
          <a:bodyPr anchor="ctr"/>
          <a:lstStyle/>
          <a:p>
            <a:pPr algn="ctr"/>
            <a:r>
              <a:rPr lang="en-US" dirty="0"/>
              <a:t>What makes a good whiteboard design?</a:t>
            </a:r>
          </a:p>
        </p:txBody>
      </p:sp>
      <p:pic>
        <p:nvPicPr>
          <p:cNvPr id="6" name="Graphic 5" descr="Teacher">
            <a:extLst>
              <a:ext uri="{FF2B5EF4-FFF2-40B4-BE49-F238E27FC236}">
                <a16:creationId xmlns:a16="http://schemas.microsoft.com/office/drawing/2014/main" id="{F54B2F38-AD06-4DE0-B5F5-72FF3A60C1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0394" y="1077817"/>
            <a:ext cx="4702366" cy="4702366"/>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9290315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2006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and learning objectives</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Concepts and tools that help in whiteboarding, and how to make the most of your toolkit and devices. Finish up with a review and co-creation of a whiteboard evaluation rubric.</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BD4AA-6A3E-4552-824A-B2850B588FFB}"/>
              </a:ext>
            </a:extLst>
          </p:cNvPr>
          <p:cNvSpPr>
            <a:spLocks noGrp="1"/>
          </p:cNvSpPr>
          <p:nvPr>
            <p:ph type="body" sz="quarter" idx="10"/>
          </p:nvPr>
        </p:nvSpPr>
        <p:spPr>
          <a:xfrm>
            <a:off x="269239" y="1189177"/>
            <a:ext cx="11653523" cy="6339043"/>
          </a:xfrm>
        </p:spPr>
        <p:txBody>
          <a:bodyPr/>
          <a:lstStyle/>
          <a:p>
            <a:r>
              <a:rPr lang="en-US" dirty="0"/>
              <a:t>Start with a best practice whiteboard layout</a:t>
            </a:r>
          </a:p>
          <a:p>
            <a:r>
              <a:rPr lang="en-US" dirty="0"/>
              <a:t>Use standard icons from the Microsoft Cloud &amp; Enterprise symbol set</a:t>
            </a:r>
          </a:p>
          <a:p>
            <a:r>
              <a:rPr lang="en-US" dirty="0"/>
              <a:t>Memorize your frequently used icons so you can sketch them quickly</a:t>
            </a:r>
          </a:p>
          <a:p>
            <a:r>
              <a:rPr lang="en-US" dirty="0"/>
              <a:t>Use the design to confirm your understanding with the customer</a:t>
            </a:r>
          </a:p>
          <a:p>
            <a:r>
              <a:rPr lang="en-US" dirty="0"/>
              <a:t>Refine the whiteboard “sketch” in Visio or PowerPoint</a:t>
            </a:r>
          </a:p>
          <a:p>
            <a:pPr marL="0" indent="0">
              <a:buNone/>
            </a:pPr>
            <a:endParaRPr lang="en-US" dirty="0"/>
          </a:p>
          <a:p>
            <a:endParaRPr lang="en-US" dirty="0"/>
          </a:p>
        </p:txBody>
      </p:sp>
      <p:sp>
        <p:nvSpPr>
          <p:cNvPr id="3" name="Title 2">
            <a:extLst>
              <a:ext uri="{FF2B5EF4-FFF2-40B4-BE49-F238E27FC236}">
                <a16:creationId xmlns:a16="http://schemas.microsoft.com/office/drawing/2014/main" id="{1A158BB1-55F3-4F6D-9767-514CA8C10C4D}"/>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916276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dirty="0"/>
              <a:t>Best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980501" y="1294941"/>
            <a:ext cx="10230998" cy="4762268"/>
          </a:xfrm>
          <a:prstGeom prst="rect">
            <a:avLst/>
          </a:prstGeom>
        </p:spPr>
      </p:pic>
      <p:sp>
        <p:nvSpPr>
          <p:cNvPr id="5" name="TextBox 4">
            <a:extLst>
              <a:ext uri="{FF2B5EF4-FFF2-40B4-BE49-F238E27FC236}">
                <a16:creationId xmlns:a16="http://schemas.microsoft.com/office/drawing/2014/main" id="{A58329A9-AF26-461B-9B71-82EF5ED29736}"/>
              </a:ext>
            </a:extLst>
          </p:cNvPr>
          <p:cNvSpPr txBox="1"/>
          <p:nvPr/>
        </p:nvSpPr>
        <p:spPr>
          <a:xfrm>
            <a:off x="980501" y="6057209"/>
            <a:ext cx="102309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Project Goal | 2. Requirements &amp; concerns | 3. Parking lot | 4. Current State | 5. Future Vision |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6. Implementation plan | 7. Next steps | 8. Wrap-up</a:t>
            </a:r>
          </a:p>
        </p:txBody>
      </p:sp>
    </p:spTree>
    <p:extLst>
      <p:ext uri="{BB962C8B-B14F-4D97-AF65-F5344CB8AC3E}">
        <p14:creationId xmlns:p14="http://schemas.microsoft.com/office/powerpoint/2010/main" val="29660294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8705C-D9A4-4391-9EA2-6E504325013C}"/>
              </a:ext>
            </a:extLst>
          </p:cNvPr>
          <p:cNvSpPr>
            <a:spLocks noGrp="1"/>
          </p:cNvSpPr>
          <p:nvPr>
            <p:ph type="body" sz="quarter" idx="10"/>
          </p:nvPr>
        </p:nvSpPr>
        <p:spPr>
          <a:xfrm>
            <a:off x="269239" y="1189177"/>
            <a:ext cx="11653523" cy="4963538"/>
          </a:xfrm>
        </p:spPr>
        <p:txBody>
          <a:bodyPr/>
          <a:lstStyle/>
          <a:p>
            <a:r>
              <a:rPr lang="en-US" dirty="0"/>
              <a:t>Dry-erase Whiteboard  </a:t>
            </a:r>
          </a:p>
          <a:p>
            <a:pPr lvl="1"/>
            <a:r>
              <a:rPr lang="en-US" dirty="0"/>
              <a:t>Aspect ratio (wide or tall)? Multiple colors of markers? </a:t>
            </a:r>
          </a:p>
          <a:p>
            <a:r>
              <a:rPr lang="en-US" dirty="0"/>
              <a:t>Flipchart</a:t>
            </a:r>
          </a:p>
          <a:p>
            <a:pPr lvl="1"/>
            <a:r>
              <a:rPr lang="en-US" dirty="0"/>
              <a:t>Can you peel and stick completed pages on a wall?</a:t>
            </a:r>
          </a:p>
          <a:p>
            <a:r>
              <a:rPr lang="en-US" dirty="0"/>
              <a:t>Digital whiteboards like the Surface Hub</a:t>
            </a:r>
          </a:p>
          <a:p>
            <a:pPr lvl="1"/>
            <a:r>
              <a:rPr lang="en-US" dirty="0"/>
              <a:t>Are you comfortable with basic functions to draw, erase, change pen color and capture screen shots?</a:t>
            </a:r>
          </a:p>
          <a:p>
            <a:r>
              <a:rPr lang="en-US" dirty="0"/>
              <a:t>Laptop over a projection or Teams/Skype call</a:t>
            </a:r>
          </a:p>
          <a:p>
            <a:pPr lvl="1"/>
            <a:r>
              <a:rPr lang="en-US" dirty="0"/>
              <a:t>Do you have a starter set of shapes and symbols you can quickly assemble in front of an audience? Can you draw with the digital pen?</a:t>
            </a:r>
          </a:p>
        </p:txBody>
      </p:sp>
      <p:sp>
        <p:nvSpPr>
          <p:cNvPr id="2" name="Title 1">
            <a:extLst>
              <a:ext uri="{FF2B5EF4-FFF2-40B4-BE49-F238E27FC236}">
                <a16:creationId xmlns:a16="http://schemas.microsoft.com/office/drawing/2014/main" id="{8364D56A-8467-471A-ABDB-CC29D78AD86E}"/>
              </a:ext>
            </a:extLst>
          </p:cNvPr>
          <p:cNvSpPr>
            <a:spLocks noGrp="1"/>
          </p:cNvSpPr>
          <p:nvPr>
            <p:ph type="title"/>
          </p:nvPr>
        </p:nvSpPr>
        <p:spPr/>
        <p:txBody>
          <a:bodyPr/>
          <a:lstStyle/>
          <a:p>
            <a:r>
              <a:rPr lang="en-US" dirty="0"/>
              <a:t>Take advantage of your canvas</a:t>
            </a:r>
          </a:p>
        </p:txBody>
      </p:sp>
    </p:spTree>
    <p:extLst>
      <p:ext uri="{BB962C8B-B14F-4D97-AF65-F5344CB8AC3E}">
        <p14:creationId xmlns:p14="http://schemas.microsoft.com/office/powerpoint/2010/main" val="16111980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standard icons for Azure services</a:t>
            </a:r>
          </a:p>
        </p:txBody>
      </p:sp>
      <p:sp>
        <p:nvSpPr>
          <p:cNvPr id="11" name="TextBox 10"/>
          <p:cNvSpPr txBox="1"/>
          <p:nvPr/>
        </p:nvSpPr>
        <p:spPr>
          <a:xfrm>
            <a:off x="399491" y="892079"/>
            <a:ext cx="11393019"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prstClr val="white"/>
                </a:solidFill>
                <a:latin typeface="Segoe UI Light"/>
              </a:rPr>
              <a:t>Microsoft has made available icon libraries for PowerPoint (as PNG files) and Visio that simplify creating great diagrams using standardized icons for Azure services.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34" y="1659240"/>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035384" y="1791744"/>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All icons available under the Symbols\</a:t>
            </a:r>
            <a:r>
              <a:rPr lang="en-US" sz="2400" dirty="0" err="1"/>
              <a:t>CNE_Cloud</a:t>
            </a:r>
            <a:r>
              <a:rPr lang="en-US" sz="2400" dirty="0"/>
              <a:t> folder.</a:t>
            </a:r>
          </a:p>
          <a:p>
            <a:pPr marL="0" indent="0">
              <a:buNone/>
            </a:pPr>
            <a:endParaRPr lang="en-US" sz="2400" dirty="0"/>
          </a:p>
          <a:p>
            <a:pPr marL="0" indent="0">
              <a:buNone/>
            </a:pPr>
            <a:r>
              <a:rPr lang="en-US" sz="2400" dirty="0"/>
              <a:t>Files types in package </a:t>
            </a:r>
          </a:p>
          <a:p>
            <a:pPr lvl="1"/>
            <a:r>
              <a:rPr lang="en-US" sz="1400" dirty="0"/>
              <a:t>Visio Stencil (.</a:t>
            </a:r>
            <a:r>
              <a:rPr lang="en-US" sz="1400" dirty="0" err="1"/>
              <a:t>vss</a:t>
            </a:r>
            <a:r>
              <a:rPr lang="en-US" sz="1400" dirty="0"/>
              <a:t>)</a:t>
            </a:r>
          </a:p>
          <a:p>
            <a:pPr lvl="1"/>
            <a:r>
              <a:rPr lang="en-US" sz="1400" dirty="0"/>
              <a:t>PNG file</a:t>
            </a:r>
          </a:p>
          <a:p>
            <a:pPr lvl="1"/>
            <a:r>
              <a:rPr lang="en-US" sz="1400" dirty="0"/>
              <a:t>SVG file</a:t>
            </a:r>
          </a:p>
          <a:p>
            <a:pPr marL="336145" lvl="1" indent="0">
              <a:buNone/>
            </a:pPr>
            <a:endParaRPr lang="en-US" sz="1400" dirty="0"/>
          </a:p>
          <a:p>
            <a:pPr marL="0" indent="0">
              <a:buNone/>
            </a:pPr>
            <a:r>
              <a:rPr lang="en-US" sz="2400" dirty="0"/>
              <a:t>Download the Microsoft Azure, Cloud and Enterprise Symbol/Icon Set</a:t>
            </a:r>
            <a:br>
              <a:rPr lang="en-US" sz="2400" dirty="0"/>
            </a:br>
            <a:endParaRPr lang="en-US" sz="2400" dirty="0"/>
          </a:p>
          <a:p>
            <a:pPr marL="0" indent="0">
              <a:buNone/>
            </a:pPr>
            <a:r>
              <a:rPr lang="en-US" sz="2400" dirty="0"/>
              <a:t>https://www.microsoft.com/en-us/download/details.aspx?id=41937</a:t>
            </a:r>
          </a:p>
          <a:p>
            <a:pPr marL="99599" indent="0">
              <a:buNone/>
            </a:pPr>
            <a:endParaRPr lang="en-US" sz="2968" dirty="0"/>
          </a:p>
          <a:p>
            <a:pPr marL="336145" lvl="1" indent="0">
              <a:buNone/>
            </a:pPr>
            <a:endParaRPr lang="en-US" sz="1400" dirty="0"/>
          </a:p>
          <a:p>
            <a:pPr lvl="1"/>
            <a:endParaRPr lang="en-US" sz="1400" dirty="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5C5-CB70-4EBB-9355-6AD47136F1CD}"/>
              </a:ext>
            </a:extLst>
          </p:cNvPr>
          <p:cNvSpPr>
            <a:spLocks noGrp="1"/>
          </p:cNvSpPr>
          <p:nvPr>
            <p:ph type="title"/>
          </p:nvPr>
        </p:nvSpPr>
        <p:spPr/>
        <p:txBody>
          <a:bodyPr/>
          <a:lstStyle/>
          <a:p>
            <a:r>
              <a:rPr lang="en-US" dirty="0"/>
              <a:t>Other icons in the Symbols set</a:t>
            </a:r>
          </a:p>
        </p:txBody>
      </p:sp>
      <p:pic>
        <p:nvPicPr>
          <p:cNvPr id="3" name="Picture 2">
            <a:extLst>
              <a:ext uri="{FF2B5EF4-FFF2-40B4-BE49-F238E27FC236}">
                <a16:creationId xmlns:a16="http://schemas.microsoft.com/office/drawing/2014/main" id="{6ECCC975-3AF7-4476-9126-8F28DB454A30}"/>
              </a:ext>
            </a:extLst>
          </p:cNvPr>
          <p:cNvPicPr>
            <a:picLocks noChangeAspect="1"/>
          </p:cNvPicPr>
          <p:nvPr/>
        </p:nvPicPr>
        <p:blipFill>
          <a:blip r:embed="rId2"/>
          <a:stretch>
            <a:fillRect/>
          </a:stretch>
        </p:blipFill>
        <p:spPr>
          <a:xfrm>
            <a:off x="457061" y="1244183"/>
            <a:ext cx="4873470" cy="3987384"/>
          </a:xfrm>
          <a:prstGeom prst="rect">
            <a:avLst/>
          </a:prstGeom>
        </p:spPr>
      </p:pic>
      <p:sp>
        <p:nvSpPr>
          <p:cNvPr id="4" name="TextBox 3">
            <a:extLst>
              <a:ext uri="{FF2B5EF4-FFF2-40B4-BE49-F238E27FC236}">
                <a16:creationId xmlns:a16="http://schemas.microsoft.com/office/drawing/2014/main" id="{CF56FD50-BBC1-447C-9281-A3BD29F9D8A5}"/>
              </a:ext>
            </a:extLst>
          </p:cNvPr>
          <p:cNvSpPr txBox="1"/>
          <p:nvPr/>
        </p:nvSpPr>
        <p:spPr>
          <a:xfrm>
            <a:off x="324788" y="5426440"/>
            <a:ext cx="4873470"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Enterprise symbols</a:t>
            </a:r>
          </a:p>
          <a:p>
            <a:pPr>
              <a:lnSpc>
                <a:spcPct val="90000"/>
              </a:lnSpc>
              <a:spcAft>
                <a:spcPts val="600"/>
              </a:spcAft>
            </a:pPr>
            <a:r>
              <a:rPr lang="en-US" sz="2000" dirty="0">
                <a:gradFill>
                  <a:gsLst>
                    <a:gs pos="2917">
                      <a:schemeClr val="tx1"/>
                    </a:gs>
                    <a:gs pos="30000">
                      <a:schemeClr val="tx1"/>
                    </a:gs>
                  </a:gsLst>
                  <a:lin ang="5400000" scaled="0"/>
                </a:gradFill>
              </a:rPr>
              <a:t>Under the Symbols\</a:t>
            </a:r>
            <a:r>
              <a:rPr lang="en-US" sz="2000" dirty="0" err="1">
                <a:gradFill>
                  <a:gsLst>
                    <a:gs pos="2917">
                      <a:schemeClr val="tx1"/>
                    </a:gs>
                    <a:gs pos="30000">
                      <a:schemeClr val="tx1"/>
                    </a:gs>
                  </a:gsLst>
                  <a:lin ang="5400000" scaled="0"/>
                </a:gradFill>
              </a:rPr>
              <a:t>CnE_Enterprise</a:t>
            </a:r>
            <a:r>
              <a:rPr lang="en-US" sz="2000" dirty="0">
                <a:gradFill>
                  <a:gsLst>
                    <a:gs pos="2917">
                      <a:schemeClr val="tx1"/>
                    </a:gs>
                    <a:gs pos="30000">
                      <a:schemeClr val="tx1"/>
                    </a:gs>
                  </a:gsLst>
                  <a:lin ang="5400000" scaled="0"/>
                </a:gradFill>
              </a:rPr>
              <a:t> folder</a:t>
            </a:r>
          </a:p>
        </p:txBody>
      </p:sp>
      <p:pic>
        <p:nvPicPr>
          <p:cNvPr id="5" name="Picture 4">
            <a:extLst>
              <a:ext uri="{FF2B5EF4-FFF2-40B4-BE49-F238E27FC236}">
                <a16:creationId xmlns:a16="http://schemas.microsoft.com/office/drawing/2014/main" id="{670C0DB8-9877-4A5C-831D-308D4D07ECFC}"/>
              </a:ext>
            </a:extLst>
          </p:cNvPr>
          <p:cNvPicPr>
            <a:picLocks noChangeAspect="1"/>
          </p:cNvPicPr>
          <p:nvPr/>
        </p:nvPicPr>
        <p:blipFill>
          <a:blip r:embed="rId3"/>
          <a:stretch>
            <a:fillRect/>
          </a:stretch>
        </p:blipFill>
        <p:spPr>
          <a:xfrm>
            <a:off x="6299193" y="1244183"/>
            <a:ext cx="4221063" cy="3987384"/>
          </a:xfrm>
          <a:prstGeom prst="rect">
            <a:avLst/>
          </a:prstGeom>
        </p:spPr>
      </p:pic>
      <p:sp>
        <p:nvSpPr>
          <p:cNvPr id="6" name="TextBox 5">
            <a:extLst>
              <a:ext uri="{FF2B5EF4-FFF2-40B4-BE49-F238E27FC236}">
                <a16:creationId xmlns:a16="http://schemas.microsoft.com/office/drawing/2014/main" id="{E971688C-796A-47FF-A4CB-4E0DB8B385F1}"/>
              </a:ext>
            </a:extLst>
          </p:cNvPr>
          <p:cNvSpPr txBox="1"/>
          <p:nvPr/>
        </p:nvSpPr>
        <p:spPr>
          <a:xfrm>
            <a:off x="6183443" y="5373974"/>
            <a:ext cx="4873470" cy="12588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Other Microsoft products</a:t>
            </a:r>
          </a:p>
          <a:p>
            <a:pPr>
              <a:lnSpc>
                <a:spcPct val="90000"/>
              </a:lnSpc>
              <a:spcAft>
                <a:spcPts val="600"/>
              </a:spcAft>
            </a:pPr>
            <a:r>
              <a:rPr lang="en-US" sz="2000" dirty="0">
                <a:gradFill>
                  <a:gsLst>
                    <a:gs pos="2917">
                      <a:schemeClr val="tx1"/>
                    </a:gs>
                    <a:gs pos="30000">
                      <a:schemeClr val="tx1"/>
                    </a:gs>
                  </a:gsLst>
                  <a:lin ang="5400000" scaled="0"/>
                </a:gradFill>
              </a:rPr>
              <a:t>Under the Symbols\</a:t>
            </a:r>
            <a:r>
              <a:rPr lang="en-US" sz="2000" dirty="0" err="1">
                <a:gradFill>
                  <a:gsLst>
                    <a:gs pos="2917">
                      <a:schemeClr val="tx1"/>
                    </a:gs>
                    <a:gs pos="30000">
                      <a:schemeClr val="tx1"/>
                    </a:gs>
                  </a:gsLst>
                  <a:lin ang="5400000" scaled="0"/>
                </a:gradFill>
              </a:rPr>
              <a:t>CnE_OtherMicrosoftProd</a:t>
            </a:r>
            <a:r>
              <a:rPr lang="en-US" sz="2000" dirty="0">
                <a:gradFill>
                  <a:gsLst>
                    <a:gs pos="2917">
                      <a:schemeClr val="tx1"/>
                    </a:gs>
                    <a:gs pos="30000">
                      <a:schemeClr val="tx1"/>
                    </a:gs>
                  </a:gsLst>
                  <a:lin ang="5400000" scaled="0"/>
                </a:gradFill>
              </a:rPr>
              <a:t> folder</a:t>
            </a:r>
          </a:p>
        </p:txBody>
      </p:sp>
    </p:spTree>
    <p:extLst>
      <p:ext uri="{BB962C8B-B14F-4D97-AF65-F5344CB8AC3E}">
        <p14:creationId xmlns:p14="http://schemas.microsoft.com/office/powerpoint/2010/main" val="2343639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17433A-DED4-4A5E-99BA-74E63EB219A8}"/>
              </a:ext>
            </a:extLst>
          </p:cNvPr>
          <p:cNvSpPr>
            <a:spLocks noGrp="1"/>
          </p:cNvSpPr>
          <p:nvPr>
            <p:ph type="body" sz="quarter" idx="10"/>
          </p:nvPr>
        </p:nvSpPr>
        <p:spPr>
          <a:xfrm>
            <a:off x="204281" y="1918698"/>
            <a:ext cx="6151549" cy="5007525"/>
          </a:xfrm>
        </p:spPr>
        <p:txBody>
          <a:bodyPr/>
          <a:lstStyle/>
          <a:p>
            <a:r>
              <a:rPr lang="en-US" sz="3200" dirty="0"/>
              <a:t>Recolor shapes and PNG icons</a:t>
            </a:r>
          </a:p>
          <a:p>
            <a:pPr lvl="1"/>
            <a:r>
              <a:rPr lang="en-US" sz="1800" dirty="0"/>
              <a:t>Adjust the color of the icon easily using the Format, Color feature in PowerPoint</a:t>
            </a:r>
          </a:p>
          <a:p>
            <a:r>
              <a:rPr lang="en-US" sz="3200" dirty="0"/>
              <a:t>PowerPoint supports SVG via drag &amp; drop</a:t>
            </a:r>
          </a:p>
          <a:p>
            <a:pPr lvl="1"/>
            <a:r>
              <a:rPr lang="en-US" sz="1800" dirty="0"/>
              <a:t>Enables creating larger icons that look crisp on the big screen</a:t>
            </a:r>
          </a:p>
          <a:p>
            <a:pPr lvl="1"/>
            <a:r>
              <a:rPr lang="en-US" sz="1800" dirty="0"/>
              <a:t>Convert SVG to Microsoft Office shape, ungroup and you can re-color the icon</a:t>
            </a:r>
          </a:p>
          <a:p>
            <a:r>
              <a:rPr lang="en-US" sz="3200" dirty="0"/>
              <a:t>Both PNG and SVG icons provide a transparent background</a:t>
            </a:r>
          </a:p>
          <a:p>
            <a:pPr marL="336145" lvl="1" indent="0">
              <a:buNone/>
            </a:pPr>
            <a:endParaRPr lang="en-US" sz="1800" dirty="0"/>
          </a:p>
        </p:txBody>
      </p:sp>
      <p:sp>
        <p:nvSpPr>
          <p:cNvPr id="2" name="Title 1">
            <a:extLst>
              <a:ext uri="{FF2B5EF4-FFF2-40B4-BE49-F238E27FC236}">
                <a16:creationId xmlns:a16="http://schemas.microsoft.com/office/drawing/2014/main" id="{F538999A-6B58-4095-8243-4CDDFADFFCC9}"/>
              </a:ext>
            </a:extLst>
          </p:cNvPr>
          <p:cNvSpPr>
            <a:spLocks noGrp="1"/>
          </p:cNvSpPr>
          <p:nvPr>
            <p:ph type="title"/>
          </p:nvPr>
        </p:nvSpPr>
        <p:spPr/>
        <p:txBody>
          <a:bodyPr/>
          <a:lstStyle/>
          <a:p>
            <a:r>
              <a:rPr lang="en-US" dirty="0"/>
              <a:t>Pro-Tips for the </a:t>
            </a:r>
            <a:r>
              <a:rPr lang="en-US" sz="4800" dirty="0"/>
              <a:t>Microsoft Azure, Cloud and Enterprise Symbol/Icon Set</a:t>
            </a:r>
            <a:r>
              <a:rPr lang="en-US" dirty="0"/>
              <a:t> </a:t>
            </a:r>
          </a:p>
        </p:txBody>
      </p:sp>
      <p:pic>
        <p:nvPicPr>
          <p:cNvPr id="6" name="Picture 5">
            <a:extLst>
              <a:ext uri="{FF2B5EF4-FFF2-40B4-BE49-F238E27FC236}">
                <a16:creationId xmlns:a16="http://schemas.microsoft.com/office/drawing/2014/main" id="{3B9241CA-734B-47B1-92F0-FD6996CE65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83967" y="2078636"/>
            <a:ext cx="5385087" cy="3835306"/>
          </a:xfrm>
          <a:prstGeom prst="rect">
            <a:avLst/>
          </a:prstGeom>
          <a:noFill/>
          <a:ln>
            <a:noFill/>
          </a:ln>
        </p:spPr>
      </p:pic>
    </p:spTree>
    <p:extLst>
      <p:ext uri="{BB962C8B-B14F-4D97-AF65-F5344CB8AC3E}">
        <p14:creationId xmlns:p14="http://schemas.microsoft.com/office/powerpoint/2010/main" val="9130730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87CC6A3-3BF9-44B3-90E8-1B8758F8C916}"/>
              </a:ext>
            </a:extLst>
          </p:cNvPr>
          <p:cNvSpPr/>
          <p:nvPr/>
        </p:nvSpPr>
        <p:spPr bwMode="auto">
          <a:xfrm>
            <a:off x="753334" y="2129544"/>
            <a:ext cx="10894023" cy="415133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05059E6-C026-492B-B755-F7544347081A}"/>
              </a:ext>
            </a:extLst>
          </p:cNvPr>
          <p:cNvSpPr>
            <a:spLocks noGrp="1"/>
          </p:cNvSpPr>
          <p:nvPr>
            <p:ph type="body" sz="quarter" idx="10"/>
          </p:nvPr>
        </p:nvSpPr>
        <p:spPr>
          <a:xfrm>
            <a:off x="269239" y="1189177"/>
            <a:ext cx="11653523" cy="727700"/>
          </a:xfrm>
        </p:spPr>
        <p:txBody>
          <a:bodyPr/>
          <a:lstStyle/>
          <a:p>
            <a:r>
              <a:rPr lang="en-US" dirty="0"/>
              <a:t>Look under the Bonus\</a:t>
            </a:r>
            <a:r>
              <a:rPr lang="en-US" dirty="0" err="1"/>
              <a:t>AzurePortalIconsDump</a:t>
            </a:r>
            <a:r>
              <a:rPr lang="en-US" dirty="0"/>
              <a:t> folder</a:t>
            </a:r>
          </a:p>
        </p:txBody>
      </p:sp>
      <p:sp>
        <p:nvSpPr>
          <p:cNvPr id="3" name="Title 2">
            <a:extLst>
              <a:ext uri="{FF2B5EF4-FFF2-40B4-BE49-F238E27FC236}">
                <a16:creationId xmlns:a16="http://schemas.microsoft.com/office/drawing/2014/main" id="{AD85B8D3-FB88-4844-847E-1EFDA01E32E3}"/>
              </a:ext>
            </a:extLst>
          </p:cNvPr>
          <p:cNvSpPr>
            <a:spLocks noGrp="1"/>
          </p:cNvSpPr>
          <p:nvPr>
            <p:ph type="title"/>
          </p:nvPr>
        </p:nvSpPr>
        <p:spPr/>
        <p:txBody>
          <a:bodyPr/>
          <a:lstStyle/>
          <a:p>
            <a:r>
              <a:rPr lang="en-US" dirty="0"/>
              <a:t>Want the icons from the Azure Portal?</a:t>
            </a:r>
          </a:p>
        </p:txBody>
      </p:sp>
      <p:pic>
        <p:nvPicPr>
          <p:cNvPr id="5" name="Graphic 4">
            <a:extLst>
              <a:ext uri="{FF2B5EF4-FFF2-40B4-BE49-F238E27FC236}">
                <a16:creationId xmlns:a16="http://schemas.microsoft.com/office/drawing/2014/main" id="{5264A9DD-0DB2-465A-83A1-9FA9B9B5C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3075" y="4143261"/>
            <a:ext cx="1970738" cy="1970738"/>
          </a:xfrm>
          <a:prstGeom prst="rect">
            <a:avLst/>
          </a:prstGeom>
        </p:spPr>
      </p:pic>
      <p:pic>
        <p:nvPicPr>
          <p:cNvPr id="13" name="Graphic 12">
            <a:extLst>
              <a:ext uri="{FF2B5EF4-FFF2-40B4-BE49-F238E27FC236}">
                <a16:creationId xmlns:a16="http://schemas.microsoft.com/office/drawing/2014/main" id="{166B4E7D-F4CB-484E-9D0F-A7649F18A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0314" y="2232484"/>
            <a:ext cx="2251804" cy="2251804"/>
          </a:xfrm>
          <a:prstGeom prst="rect">
            <a:avLst/>
          </a:prstGeom>
        </p:spPr>
      </p:pic>
      <p:pic>
        <p:nvPicPr>
          <p:cNvPr id="15" name="Graphic 14">
            <a:extLst>
              <a:ext uri="{FF2B5EF4-FFF2-40B4-BE49-F238E27FC236}">
                <a16:creationId xmlns:a16="http://schemas.microsoft.com/office/drawing/2014/main" id="{120C5107-0774-4432-9C3B-C8645B602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9071" y="3893772"/>
            <a:ext cx="2121889" cy="2121889"/>
          </a:xfrm>
          <a:prstGeom prst="rect">
            <a:avLst/>
          </a:prstGeom>
        </p:spPr>
      </p:pic>
      <p:pic>
        <p:nvPicPr>
          <p:cNvPr id="19" name="Graphic 18">
            <a:extLst>
              <a:ext uri="{FF2B5EF4-FFF2-40B4-BE49-F238E27FC236}">
                <a16:creationId xmlns:a16="http://schemas.microsoft.com/office/drawing/2014/main" id="{9A3CB62C-A52A-45C2-BB56-84BC30A7B5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2359" y="2472326"/>
            <a:ext cx="2121889" cy="2121889"/>
          </a:xfrm>
          <a:prstGeom prst="rect">
            <a:avLst/>
          </a:prstGeom>
        </p:spPr>
      </p:pic>
      <p:pic>
        <p:nvPicPr>
          <p:cNvPr id="23" name="Graphic 22">
            <a:extLst>
              <a:ext uri="{FF2B5EF4-FFF2-40B4-BE49-F238E27FC236}">
                <a16:creationId xmlns:a16="http://schemas.microsoft.com/office/drawing/2014/main" id="{85742A62-3974-47AD-8672-89F47EA637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581" y="2458032"/>
            <a:ext cx="1582243" cy="1582243"/>
          </a:xfrm>
          <a:prstGeom prst="rect">
            <a:avLst/>
          </a:prstGeom>
        </p:spPr>
      </p:pic>
      <p:pic>
        <p:nvPicPr>
          <p:cNvPr id="26" name="Graphic 25">
            <a:extLst>
              <a:ext uri="{FF2B5EF4-FFF2-40B4-BE49-F238E27FC236}">
                <a16:creationId xmlns:a16="http://schemas.microsoft.com/office/drawing/2014/main" id="{EF2563DC-88CF-43FC-A44B-2E31617742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7752" y="4268179"/>
            <a:ext cx="1845820" cy="1845820"/>
          </a:xfrm>
          <a:prstGeom prst="rect">
            <a:avLst/>
          </a:prstGeom>
        </p:spPr>
      </p:pic>
    </p:spTree>
    <p:extLst>
      <p:ext uri="{BB962C8B-B14F-4D97-AF65-F5344CB8AC3E}">
        <p14:creationId xmlns:p14="http://schemas.microsoft.com/office/powerpoint/2010/main" val="147116669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purl.org/dc/elements/1.1/"/>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9c797ad-d7c3-4982-82b7-81352a75e4a5"/>
    <ds:schemaRef ds:uri="2023ac63-7b75-4916-a9ee-591457758ee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4597</TotalTime>
  <Words>736</Words>
  <Application>Microsoft Office PowerPoint</Application>
  <PresentationFormat>Widescreen</PresentationFormat>
  <Paragraphs>86</Paragraphs>
  <Slides>13</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Consolas</vt:lpstr>
      <vt:lpstr>Segoe UI</vt:lpstr>
      <vt:lpstr>Segoe UI Light</vt:lpstr>
      <vt:lpstr>Segoe UI Semilight</vt:lpstr>
      <vt:lpstr>Wingdings</vt:lpstr>
      <vt:lpstr>2_Server and Cloud 2013</vt:lpstr>
      <vt:lpstr>C+E Readiness Template</vt:lpstr>
      <vt:lpstr>Mastering the Whiteboard</vt:lpstr>
      <vt:lpstr>Abstract and learning objectives</vt:lpstr>
      <vt:lpstr>Overview</vt:lpstr>
      <vt:lpstr>Best practice whiteboard layout</vt:lpstr>
      <vt:lpstr>Take advantage of your canvas</vt:lpstr>
      <vt:lpstr>Use standard icons for Azure services</vt:lpstr>
      <vt:lpstr>Other icons in the Symbols set</vt:lpstr>
      <vt:lpstr>Pro-Tips for the Microsoft Azure, Cloud and Enterprise Symbol/Icon Set </vt:lpstr>
      <vt:lpstr>Want the icons from the Azure Portal?</vt:lpstr>
      <vt:lpstr>Visual Studio icons</vt:lpstr>
      <vt:lpstr>Icons and logos from other companies</vt:lpstr>
      <vt:lpstr>Need some inspiration?</vt:lpstr>
      <vt:lpstr>What makes a good whiteboard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Zoiner Tejada</cp:lastModifiedBy>
  <cp:revision>113</cp:revision>
  <dcterms:created xsi:type="dcterms:W3CDTF">2016-01-21T23:17:09Z</dcterms:created>
  <dcterms:modified xsi:type="dcterms:W3CDTF">2018-08-27T18:20:54Z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